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335" r:id="rId5"/>
    <p:sldId id="364" r:id="rId6"/>
    <p:sldId id="365" r:id="rId7"/>
    <p:sldId id="359" r:id="rId8"/>
    <p:sldId id="366" r:id="rId9"/>
    <p:sldId id="358" r:id="rId10"/>
    <p:sldId id="361" r:id="rId11"/>
    <p:sldId id="343" r:id="rId12"/>
    <p:sldId id="367" r:id="rId13"/>
    <p:sldId id="348" r:id="rId14"/>
    <p:sldId id="368" r:id="rId15"/>
    <p:sldId id="369" r:id="rId16"/>
    <p:sldId id="371" r:id="rId17"/>
    <p:sldId id="372" r:id="rId18"/>
    <p:sldId id="37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7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D723E-B4A3-451B-BB22-A2AB8063BBEF}" v="28" dt="2022-04-25T20:31:00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5226" autoAdjust="0"/>
  </p:normalViewPr>
  <p:slideViewPr>
    <p:cSldViewPr snapToGrid="0">
      <p:cViewPr>
        <p:scale>
          <a:sx n="108" d="100"/>
          <a:sy n="108" d="100"/>
        </p:scale>
        <p:origin x="-90" y="-144"/>
      </p:cViewPr>
      <p:guideLst>
        <p:guide orient="horz" pos="3672"/>
        <p:guide pos="3817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Kunash" userId="9dcd5de3-eb0d-438a-abda-1a25ea93c9aa" providerId="ADAL" clId="{9D9D723E-B4A3-451B-BB22-A2AB8063BBEF}"/>
    <pc:docChg chg="undo redo custSel modSld">
      <pc:chgData name="Alina Kunash" userId="9dcd5de3-eb0d-438a-abda-1a25ea93c9aa" providerId="ADAL" clId="{9D9D723E-B4A3-451B-BB22-A2AB8063BBEF}" dt="2022-04-25T21:35:27.495" v="77" actId="20577"/>
      <pc:docMkLst>
        <pc:docMk/>
      </pc:docMkLst>
      <pc:sldChg chg="modSp mod">
        <pc:chgData name="Alina Kunash" userId="9dcd5de3-eb0d-438a-abda-1a25ea93c9aa" providerId="ADAL" clId="{9D9D723E-B4A3-451B-BB22-A2AB8063BBEF}" dt="2022-04-25T21:35:27.495" v="77" actId="20577"/>
        <pc:sldMkLst>
          <pc:docMk/>
          <pc:sldMk cId="2381825828" sldId="348"/>
        </pc:sldMkLst>
        <pc:spChg chg="mod">
          <ac:chgData name="Alina Kunash" userId="9dcd5de3-eb0d-438a-abda-1a25ea93c9aa" providerId="ADAL" clId="{9D9D723E-B4A3-451B-BB22-A2AB8063BBEF}" dt="2022-04-25T21:35:27.495" v="77" actId="20577"/>
          <ac:spMkLst>
            <pc:docMk/>
            <pc:sldMk cId="2381825828" sldId="348"/>
            <ac:spMk id="2" creationId="{9B291B00-2D81-3048-8AFF-1F5A3E8AA687}"/>
          </ac:spMkLst>
        </pc:spChg>
        <pc:picChg chg="mod">
          <ac:chgData name="Alina Kunash" userId="9dcd5de3-eb0d-438a-abda-1a25ea93c9aa" providerId="ADAL" clId="{9D9D723E-B4A3-451B-BB22-A2AB8063BBEF}" dt="2022-04-25T21:34:45.311" v="34" actId="1076"/>
          <ac:picMkLst>
            <pc:docMk/>
            <pc:sldMk cId="2381825828" sldId="348"/>
            <ac:picMk id="38" creationId="{C3BCFCA2-1A16-405D-88CC-B2BDCBBD1E52}"/>
          </ac:picMkLst>
        </pc:picChg>
      </pc:sldChg>
      <pc:sldChg chg="modAnim">
        <pc:chgData name="Alina Kunash" userId="9dcd5de3-eb0d-438a-abda-1a25ea93c9aa" providerId="ADAL" clId="{9D9D723E-B4A3-451B-BB22-A2AB8063BBEF}" dt="2022-04-25T20:31:00.869" v="31"/>
        <pc:sldMkLst>
          <pc:docMk/>
          <pc:sldMk cId="1070792904" sldId="367"/>
        </pc:sldMkLst>
      </pc:sldChg>
      <pc:sldChg chg="modSp mod">
        <pc:chgData name="Alina Kunash" userId="9dcd5de3-eb0d-438a-abda-1a25ea93c9aa" providerId="ADAL" clId="{9D9D723E-B4A3-451B-BB22-A2AB8063BBEF}" dt="2022-04-25T20:30:02.981" v="27" actId="1076"/>
        <pc:sldMkLst>
          <pc:docMk/>
          <pc:sldMk cId="3754356585" sldId="373"/>
        </pc:sldMkLst>
        <pc:spChg chg="mod">
          <ac:chgData name="Alina Kunash" userId="9dcd5de3-eb0d-438a-abda-1a25ea93c9aa" providerId="ADAL" clId="{9D9D723E-B4A3-451B-BB22-A2AB8063BBEF}" dt="2022-04-25T20:30:02.981" v="27" actId="1076"/>
          <ac:spMkLst>
            <pc:docMk/>
            <pc:sldMk cId="3754356585" sldId="373"/>
            <ac:spMk id="2" creationId="{1230708E-D18F-4B4C-A906-ED960C6276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12A462D-2CD7-4119-8379-8F7BD79AD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A200AE-0F4E-4C3B-AB0E-3E1AB02D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5EF1-2728-44A7-8D2B-24608357EF03}" type="datetime1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F38FD6-0223-4EA8-A593-2430127516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7D1CFA-5557-42F6-AF76-1530D8B26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A09B-6DF3-4C2B-B587-9178CE67E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3T16:23:56.2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3187 24575,'5'-4'0,"1"0"0,0 0 0,0 1 0,0 0 0,0 0 0,1 0 0,-1 1 0,1 0 0,10-2 0,8-3 0,113-35 16,388-130-196,1333-473-3555,30 63 928,-796 299 1753,10 30 1148,-1016 233-126,2933-605-115,-2966 614 131,1976-319-791,-1818 302 1438,157-24 2378,-314 42-2166,2 1 1121,95-30-1,-113 27-2239,0 1-1,1 2 0,50-5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3T16:23:59.12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738 157 24575,'-11'0'0,"-13"1"0,0-1 0,0-1 0,0-1 0,0-1 0,0-2 0,0 0 0,-22-8 0,13 2 0,-1 2 0,0 2 0,0 1 0,-37-2 0,39 5 0,0-1 0,0-1 0,1-2 0,-58-20 0,-2-14-1365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3T16:24:01.5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725 0 24575,'-12'11'0,"-1"-1"0,-1 0 0,0 0 0,0-2 0,-18 9 0,14-8 0,1 0 0,1 1 0,-19 15 0,-172 139 0,155-126 0,2 2 0,-75 78 0,109-101-195,1 0 0,1 2 0,0-1 0,1 2 0,1-1 0,-9 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3T16:34:17.63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6152 0 24575,'-8'344'0,"1"-261"0,-3 1 0,-23 87 0,-11-13 0,-6-2 0,-7-2 0,-7-3 0,-6-3 0,-7-3 0,-119 169 0,127-220 0,-82 85 0,-94 75 0,-3 4 0,120-116 0,-369 384 0,-470 306 0,-7-99-849,262-175 849,401-271-31,102-89 204,147-145-28,-3-3 1,-74 44-1,-148 71 123,253-147-265,-105 61-3,-120 62 0,257-140 0,0 0 0,-1 0 0,1 0 0,0 0 0,-1-1 0,1 1 0,0-1 0,-1 0 0,1 1 0,-1-1 0,-3 0 0,6 0 0,-1-1 0,1 1 0,0 0 0,-1 0 0,1 0 0,-1 0 0,1-1 0,0 1 0,-1 0 0,1 0 0,0-1 0,-1 1 0,1 0 0,0-1 0,-1 1 0,1 0 0,0-1 0,0 1 0,-1 0 0,1-1 0,0 1 0,0-1 0,0 1 0,-1-1 0,5-18 0,10-12 0,1 0 0,40-55 0,15-28 0,-38 49 0,8-13 0,41-117 0,-48 103 0,-93 224 0,-20 63 0,-15-1 0,75-154 0,14-29 0,0 1 0,0 0 0,1 1 0,0 0 0,-3 15 0,6-17 0,-1-1 0,-1 1 0,0-1 0,-7 13 0,6-15 0,2 0 0,-1 0 0,1 1 0,0 0 0,0-1 0,-2 19 0,9-27 0,0-1 0,0 1 0,0-1 0,0 1 0,0-1 0,-1 0 0,1-1 0,0 1 0,4-3 0,-2 2 0,336-94 0,-3 2 0,-316 87 0,1 2 0,0 1 0,37-2 0,-25 2 0,0 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1566-D8BE-430F-9234-115315503FC7}" type="datetime1">
              <a:rPr lang="ru-RU" smtClean="0"/>
              <a:pPr/>
              <a:t>21.06.2023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0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2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31DFB3-42E8-9540-92FB-4AE3F420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бъект 10">
            <a:extLst>
              <a:ext uri="{FF2B5EF4-FFF2-40B4-BE49-F238E27FC236}">
                <a16:creationId xmlns:a16="http://schemas.microsoft.com/office/drawing/2014/main" xmlns="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Объект 13">
            <a:extLst>
              <a:ext uri="{FF2B5EF4-FFF2-40B4-BE49-F238E27FC236}">
                <a16:creationId xmlns:a16="http://schemas.microsoft.com/office/drawing/2014/main" xmlns="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7687ADE-BAA9-634F-96B8-ACF4EE9BD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BA6D65B-10A2-D743-9FFA-D14B8696F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xmlns="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855E5B9-5A63-2D46-8653-3FD1F538F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6A99595-F780-594B-8C36-E4E5AF5E1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ru-RU" noProof="0"/>
              <a:t>"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xmlns="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Рисунок 25">
            <a:extLst>
              <a:ext uri="{FF2B5EF4-FFF2-40B4-BE49-F238E27FC236}">
                <a16:creationId xmlns:a16="http://schemas.microsoft.com/office/drawing/2014/main" xmlns="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9" name="Рисунок 25">
            <a:extLst>
              <a:ext uri="{FF2B5EF4-FFF2-40B4-BE49-F238E27FC236}">
                <a16:creationId xmlns:a16="http://schemas.microsoft.com/office/drawing/2014/main" xmlns="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Рисунок 25">
            <a:extLst>
              <a:ext uri="{FF2B5EF4-FFF2-40B4-BE49-F238E27FC236}">
                <a16:creationId xmlns:a16="http://schemas.microsoft.com/office/drawing/2014/main" xmlns="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xmlns="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xmlns="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xmlns="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xmlns="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xmlns="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customXml" Target="../ink/ink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3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3" y="729033"/>
            <a:ext cx="11666667" cy="3125998"/>
          </a:xfrm>
        </p:spPr>
        <p:txBody>
          <a:bodyPr rtlCol="0"/>
          <a:lstStyle/>
          <a:p>
            <a:pPr rtl="0"/>
            <a:r>
              <a:rPr lang="es-ES" dirty="0"/>
              <a:t>El impacto de las sanciones contra Rusia </a:t>
            </a:r>
            <a:br>
              <a:rPr lang="es-ES" dirty="0"/>
            </a:br>
            <a:r>
              <a:rPr lang="es-ES" dirty="0"/>
              <a:t>en </a:t>
            </a:r>
            <a:r>
              <a:rPr lang="es-ES" sz="6600" dirty="0"/>
              <a:t>América Latina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84114"/>
            <a:ext cx="8754659" cy="282408"/>
          </a:xfrm>
        </p:spPr>
        <p:txBody>
          <a:bodyPr rtlCol="0"/>
          <a:lstStyle/>
          <a:p>
            <a:pPr rtl="0"/>
            <a:r>
              <a:rPr lang="en-US" b="1" dirty="0"/>
              <a:t>Alina Kunash</a:t>
            </a:r>
            <a:r>
              <a:rPr lang="en-US" dirty="0"/>
              <a:t>           </a:t>
            </a:r>
            <a:r>
              <a:rPr lang="es-ES" dirty="0"/>
              <a:t>Facultad de Relaciones Económicas Internacionales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91B00-2D81-3048-8AFF-1F5A3E8A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491" y="2009746"/>
            <a:ext cx="8229018" cy="1419254"/>
          </a:xfrm>
        </p:spPr>
        <p:txBody>
          <a:bodyPr rtlCol="0"/>
          <a:lstStyle/>
          <a:p>
            <a:pPr algn="ctr" rtl="0"/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precios de bienes básicos afectan directamente a la calidad de vida de población y originan conflictos sociales internos</a:t>
            </a:r>
            <a:endParaRPr lang="ru-RU" sz="2800" dirty="0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A45AE717-B653-4B95-A2C6-88CB8C94217D}"/>
              </a:ext>
            </a:extLst>
          </p:cNvPr>
          <p:cNvSpPr/>
          <p:nvPr/>
        </p:nvSpPr>
        <p:spPr>
          <a:xfrm>
            <a:off x="111760" y="10160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3° Factor: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social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236B10B-F810-4F53-9C86-20D2DAAE29A0}"/>
              </a:ext>
            </a:extLst>
          </p:cNvPr>
          <p:cNvSpPr txBox="1"/>
          <p:nvPr/>
        </p:nvSpPr>
        <p:spPr>
          <a:xfrm>
            <a:off x="3975100" y="969511"/>
            <a:ext cx="6243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Nivel de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vida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8" name="Picture 37" descr="A group of people with their hands up&#10;&#10;Description automatically generated with low confidence">
            <a:extLst>
              <a:ext uri="{FF2B5EF4-FFF2-40B4-BE49-F238E27FC236}">
                <a16:creationId xmlns:a16="http://schemas.microsoft.com/office/drawing/2014/main" xmlns="" id="{C3BCFCA2-1A16-405D-88CC-B2BDCBBD1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20" y="3199560"/>
            <a:ext cx="9610985" cy="36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moke, steam, train, fire&#10;&#10;Description automatically generated">
            <a:extLst>
              <a:ext uri="{FF2B5EF4-FFF2-40B4-BE49-F238E27FC236}">
                <a16:creationId xmlns:a16="http://schemas.microsoft.com/office/drawing/2014/main" xmlns="" id="{1C1BC55D-19CD-425F-9200-4169534DB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507"/>
            <a:ext cx="6208876" cy="3492493"/>
          </a:xfrm>
          <a:prstGeom prst="rect">
            <a:avLst/>
          </a:prstGeom>
        </p:spPr>
      </p:pic>
      <p:pic>
        <p:nvPicPr>
          <p:cNvPr id="8" name="Picture 7" descr="A picture containing building, outdoor, person&#10;&#10;Description automatically generated">
            <a:extLst>
              <a:ext uri="{FF2B5EF4-FFF2-40B4-BE49-F238E27FC236}">
                <a16:creationId xmlns:a16="http://schemas.microsoft.com/office/drawing/2014/main" xmlns="" id="{352A8BBA-CCD2-4AF3-B004-DA6DF6679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57" y="0"/>
            <a:ext cx="6172244" cy="3365507"/>
          </a:xfrm>
          <a:prstGeom prst="rect">
            <a:avLst/>
          </a:prstGeom>
        </p:spPr>
      </p:pic>
      <p:pic>
        <p:nvPicPr>
          <p:cNvPr id="12" name="Picture 11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xmlns="" id="{3B67EAF9-D0B9-407A-AD80-C378B9D92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206710" cy="3365506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612AFA9-4E95-4719-96AA-3CF795501230}"/>
              </a:ext>
            </a:extLst>
          </p:cNvPr>
          <p:cNvSpPr/>
          <p:nvPr/>
        </p:nvSpPr>
        <p:spPr>
          <a:xfrm>
            <a:off x="111760" y="10160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4° Factor: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Seguridad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16" descr="A group of police officers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xmlns="" id="{391C5FAB-E728-47FD-AF30-BE307FD9F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"/>
          <a:stretch/>
        </p:blipFill>
        <p:spPr>
          <a:xfrm>
            <a:off x="6083058" y="3365505"/>
            <a:ext cx="6108941" cy="3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22">
            <a:extLst>
              <a:ext uri="{FF2B5EF4-FFF2-40B4-BE49-F238E27FC236}">
                <a16:creationId xmlns:a16="http://schemas.microsoft.com/office/drawing/2014/main" xmlns="" id="{6A241112-E8BD-405A-BAF4-4D50136A834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078126" y="3429000"/>
            <a:ext cx="2634605" cy="1435591"/>
          </a:xfr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C6449A8D-A836-441A-BD57-788C5F7717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28" y="5542"/>
            <a:ext cx="12182148" cy="6852458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270337D5-86E6-47C8-81EF-7252C1300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39" y="3417239"/>
            <a:ext cx="2199932" cy="2199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63FF5A-47EB-43B0-AA78-C7B6DB3CB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50" y="3512767"/>
            <a:ext cx="2154430" cy="18070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D4C9414-B1DA-47A0-B654-C2D0A3334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62840" y="2801930"/>
            <a:ext cx="2358263" cy="911029"/>
          </a:xfrm>
        </p:spPr>
        <p:txBody>
          <a:bodyPr/>
          <a:lstStyle/>
          <a:p>
            <a:r>
              <a:rPr lang="en-US" sz="3200" u="sng" dirty="0" err="1">
                <a:latin typeface="+mj-lt"/>
              </a:rPr>
              <a:t>armas</a:t>
            </a:r>
            <a:endParaRPr lang="en-US" sz="3200" u="sng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D95C6E-DF26-4D27-AF7A-51AC3DADBD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2061" y="2801930"/>
            <a:ext cx="2286000" cy="911029"/>
          </a:xfrm>
        </p:spPr>
        <p:txBody>
          <a:bodyPr/>
          <a:lstStyle/>
          <a:p>
            <a:r>
              <a:rPr lang="es-ES" sz="3200" u="sng" dirty="0">
                <a:latin typeface="+mj-lt"/>
              </a:rPr>
              <a:t>vacunas</a:t>
            </a:r>
            <a:endParaRPr lang="en-US" sz="3200" u="sng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889096F-0605-471A-AD46-C31E19037A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46658" y="2815609"/>
            <a:ext cx="2286000" cy="911029"/>
          </a:xfrm>
        </p:spPr>
        <p:txBody>
          <a:bodyPr/>
          <a:lstStyle/>
          <a:p>
            <a:r>
              <a:rPr lang="ru-RU" sz="3200" u="sng" dirty="0">
                <a:latin typeface="+mj-lt"/>
              </a:rPr>
              <a:t>а</a:t>
            </a:r>
            <a:r>
              <a:rPr lang="en-US" sz="3200" u="sng" dirty="0" err="1">
                <a:latin typeface="+mj-lt"/>
              </a:rPr>
              <a:t>cuerdos</a:t>
            </a:r>
            <a:r>
              <a:rPr lang="ru-RU" sz="3200" u="sng" dirty="0">
                <a:latin typeface="+mj-lt"/>
              </a:rPr>
              <a:t> </a:t>
            </a:r>
            <a:endParaRPr lang="en-US" sz="3200" u="sng" dirty="0">
              <a:latin typeface="+mj-lt"/>
            </a:endParaRPr>
          </a:p>
        </p:txBody>
      </p:sp>
      <p:pic>
        <p:nvPicPr>
          <p:cNvPr id="16" name="Объект 22">
            <a:extLst>
              <a:ext uri="{FF2B5EF4-FFF2-40B4-BE49-F238E27FC236}">
                <a16:creationId xmlns:a16="http://schemas.microsoft.com/office/drawing/2014/main" xmlns="" id="{5AF9F93C-D064-4DED-8B51-274BC2DD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33" y="3764703"/>
            <a:ext cx="2757913" cy="1555147"/>
          </a:xfrm>
          <a:prstGeom prst="rect">
            <a:avLst/>
          </a:prstGeom>
        </p:spPr>
      </p:pic>
      <p:pic>
        <p:nvPicPr>
          <p:cNvPr id="15" name="Объект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18F648-6BA3-482D-B8B9-389A8BE15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01" y="3618419"/>
            <a:ext cx="1856232" cy="18448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679125-225A-458F-83E5-F0CECAB31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653" y="2801931"/>
            <a:ext cx="2487017" cy="911029"/>
          </a:xfrm>
        </p:spPr>
        <p:txBody>
          <a:bodyPr/>
          <a:lstStyle/>
          <a:p>
            <a:r>
              <a:rPr lang="es-ES" sz="3200" u="sng" dirty="0">
                <a:latin typeface="+mj-lt"/>
              </a:rPr>
              <a:t>inversiones</a:t>
            </a:r>
            <a:endParaRPr lang="en-US" sz="3200" u="sng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1DD1C-7BDB-411C-A706-8C1A18AD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12340459" cy="645284"/>
          </a:xfrm>
        </p:spPr>
        <p:txBody>
          <a:bodyPr/>
          <a:lstStyle/>
          <a:p>
            <a:r>
              <a:rPr lang="es-ES" sz="4000" dirty="0"/>
              <a:t>Relaciones entre Rusia y América Latina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900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50E79B9A-4A5B-46A7-8F0E-8530F587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814364"/>
            <a:ext cx="3173185" cy="3661370"/>
          </a:xfrm>
          <a:prstGeom prst="rect">
            <a:avLst/>
          </a:prstGeom>
          <a:noFill/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74211B2E-2E24-4EC7-9A0C-1FB6BF26C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97" y="4770038"/>
            <a:ext cx="3115409" cy="1705696"/>
          </a:xfrm>
          <a:prstGeom prst="rect">
            <a:avLst/>
          </a:prstGeom>
          <a:noFill/>
        </p:spPr>
      </p:pic>
      <p:pic>
        <p:nvPicPr>
          <p:cNvPr id="7" name="Content Placeholder 27">
            <a:extLst>
              <a:ext uri="{FF2B5EF4-FFF2-40B4-BE49-F238E27FC236}">
                <a16:creationId xmlns:a16="http://schemas.microsoft.com/office/drawing/2014/main" xmlns="" id="{B6A6A0DB-600E-44B6-AA2E-CFDD71026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23687" y="2898650"/>
            <a:ext cx="3891074" cy="1572236"/>
          </a:xfrm>
          <a:prstGeom prst="rect">
            <a:avLst/>
          </a:prstGeom>
        </p:spPr>
      </p:pic>
      <p:sp>
        <p:nvSpPr>
          <p:cNvPr id="34" name="Title 4">
            <a:extLst>
              <a:ext uri="{FF2B5EF4-FFF2-40B4-BE49-F238E27FC236}">
                <a16:creationId xmlns:a16="http://schemas.microsoft.com/office/drawing/2014/main" xmlns="" id="{53BC873E-3D16-92FD-01E2-AC678A0C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10700845" cy="645284"/>
          </a:xfrm>
        </p:spPr>
        <p:txBody>
          <a:bodyPr/>
          <a:lstStyle/>
          <a:p>
            <a:r>
              <a:rPr lang="en-US" dirty="0"/>
              <a:t>Nivel local                               Nivel global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xmlns="" id="{BC096232-573C-A19F-9D8F-6C68E3C22A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3813"/>
            <a:ext cx="3173184" cy="335818"/>
          </a:xfrm>
        </p:spPr>
        <p:txBody>
          <a:bodyPr/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-fragmentación regional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14E34F9D-9FC5-3CCD-A235-E6641FE9AB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0294" y="2169080"/>
            <a:ext cx="6713006" cy="645284"/>
          </a:xfrm>
        </p:spPr>
        <p:txBody>
          <a:bodyPr/>
          <a:lstStyle/>
          <a:p>
            <a:pPr algn="r"/>
            <a:r>
              <a:rPr lang="es-ES" dirty="0"/>
              <a:t>-fortalecimiento de los BRICS </a:t>
            </a:r>
            <a:endParaRPr lang="ru-RU" dirty="0"/>
          </a:p>
          <a:p>
            <a:pPr algn="r"/>
            <a:r>
              <a:rPr lang="es-ES" dirty="0"/>
              <a:t>-creación de un mundo multipolar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2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14C7C7-D606-426F-8C75-03AA3D1D1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678" y="2824606"/>
            <a:ext cx="11162643" cy="2989263"/>
          </a:xfrm>
        </p:spPr>
        <p:txBody>
          <a:bodyPr/>
          <a:lstStyle/>
          <a:p>
            <a:r>
              <a:rPr lang="es-ES" dirty="0">
                <a:ea typeface="Times New Roman" panose="02020603050405020304" pitchFamily="18" charset="0"/>
                <a:cs typeface="Times New Roman" panose="02020603050405020304" pitchFamily="18" charset="0"/>
              </a:rPr>
              <a:t>1 L</a:t>
            </a:r>
            <a:r>
              <a:rPr lang="es-E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guerra afectará significativamente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bienestar</a:t>
            </a:r>
            <a:r>
              <a:rPr lang="es-E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América Latina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/>
              <a:t>2 La seguridad alimentaria mundial está en riesgo</a:t>
            </a:r>
          </a:p>
          <a:p>
            <a:r>
              <a:rPr lang="en-US" dirty="0"/>
              <a:t>3 El </a:t>
            </a:r>
            <a:r>
              <a:rPr lang="en-US" dirty="0" err="1"/>
              <a:t>mundo</a:t>
            </a:r>
            <a:r>
              <a:rPr lang="en-US" dirty="0"/>
              <a:t> se </a:t>
            </a:r>
            <a:r>
              <a:rPr lang="en-US" dirty="0" err="1"/>
              <a:t>enfrenta</a:t>
            </a:r>
            <a:r>
              <a:rPr lang="en-US" dirty="0"/>
              <a:t> a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agitaciones</a:t>
            </a:r>
            <a:r>
              <a:rPr lang="en-US" dirty="0"/>
              <a:t> </a:t>
            </a:r>
            <a:r>
              <a:rPr lang="en-US" dirty="0" err="1"/>
              <a:t>geopolíticas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DFC2458-FA9A-4A1E-8B5F-10F64B6A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97" y="759721"/>
            <a:ext cx="13180958" cy="1325563"/>
          </a:xfrm>
        </p:spPr>
        <p:txBody>
          <a:bodyPr/>
          <a:lstStyle/>
          <a:p>
            <a:r>
              <a:rPr lang="en-US" sz="7200" dirty="0" err="1">
                <a:latin typeface="+mn-lt"/>
              </a:rPr>
              <a:t>Conclusión</a:t>
            </a:r>
            <a:endParaRPr lang="en-US" sz="7200" dirty="0">
              <a:latin typeface="+mn-lt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xmlns="" id="{6BBDCDF2-BAD0-4FEE-ACE7-537A049959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87"/>
            <a:ext cx="10830314" cy="53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0708E-D18F-4B4C-A906-ED960C62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475" y="3106358"/>
            <a:ext cx="7810500" cy="645284"/>
          </a:xfrm>
        </p:spPr>
        <p:txBody>
          <a:bodyPr/>
          <a:lstStyle/>
          <a:p>
            <a:r>
              <a:rPr lang="en-US" dirty="0"/>
              <a:t>¡Gracias</a:t>
            </a:r>
            <a:r>
              <a:rPr lang="ru-RU" dirty="0"/>
              <a:t>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2C104-CC60-4D66-B905-B4A18EE9DE4B}"/>
              </a:ext>
            </a:extLst>
          </p:cNvPr>
          <p:cNvSpPr txBox="1"/>
          <p:nvPr/>
        </p:nvSpPr>
        <p:spPr>
          <a:xfrm>
            <a:off x="4649198" y="6073877"/>
            <a:ext cx="263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Alina Kunash</a:t>
            </a:r>
          </a:p>
          <a:p>
            <a:pPr algn="ctr"/>
            <a:r>
              <a:rPr lang="en-US" dirty="0"/>
              <a:t>alinakunash@gmail.com</a:t>
            </a:r>
          </a:p>
        </p:txBody>
      </p:sp>
    </p:spTree>
    <p:extLst>
      <p:ext uri="{BB962C8B-B14F-4D97-AF65-F5344CB8AC3E}">
        <p14:creationId xmlns:p14="http://schemas.microsoft.com/office/powerpoint/2010/main" val="375435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xmlns="" id="{6C321C6A-2B1E-4E89-83E7-36790A55E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xmlns="" id="{53A04120-A548-4122-8989-D558EB3D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" y="333471"/>
            <a:ext cx="12501099" cy="6167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1DD1C-7BDB-411C-A706-8C1A18AD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4</a:t>
            </a:r>
            <a:r>
              <a:rPr lang="en-US" dirty="0"/>
              <a:t> </a:t>
            </a:r>
            <a:r>
              <a:rPr lang="en-US" sz="5400" dirty="0" err="1"/>
              <a:t>Factores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679125-225A-458F-83E5-F0CECAB31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9424" y="2777545"/>
            <a:ext cx="2286000" cy="911029"/>
          </a:xfrm>
        </p:spPr>
        <p:txBody>
          <a:bodyPr/>
          <a:lstStyle/>
          <a:p>
            <a:r>
              <a:rPr lang="es-ES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económico</a:t>
            </a:r>
            <a:endParaRPr lang="en-US" sz="3200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D95C6E-DF26-4D27-AF7A-51AC3DADBD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2939" y="2776820"/>
            <a:ext cx="2286000" cy="911029"/>
          </a:xfrm>
        </p:spPr>
        <p:txBody>
          <a:bodyPr/>
          <a:lstStyle/>
          <a:p>
            <a:r>
              <a:rPr lang="es-ES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D4C9414-B1DA-47A0-B654-C2D0A3334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8954" y="2776819"/>
            <a:ext cx="2358263" cy="911029"/>
          </a:xfrm>
        </p:spPr>
        <p:txBody>
          <a:bodyPr/>
          <a:lstStyle/>
          <a:p>
            <a:r>
              <a:rPr lang="es-ES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seguridad</a:t>
            </a: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889096F-0605-471A-AD46-C31E19037A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73690" y="2776820"/>
            <a:ext cx="2286000" cy="911029"/>
          </a:xfrm>
        </p:spPr>
        <p:txBody>
          <a:bodyPr/>
          <a:lstStyle/>
          <a:p>
            <a:r>
              <a:rPr lang="es-ES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político</a:t>
            </a:r>
            <a:endParaRPr lang="en-US" sz="3200" dirty="0"/>
          </a:p>
        </p:txBody>
      </p:sp>
      <p:pic>
        <p:nvPicPr>
          <p:cNvPr id="14" name="Объект 22">
            <a:extLst>
              <a:ext uri="{FF2B5EF4-FFF2-40B4-BE49-F238E27FC236}">
                <a16:creationId xmlns:a16="http://schemas.microsoft.com/office/drawing/2014/main" xmlns="" id="{6A241112-E8BD-405A-BAF4-4D50136A834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078126" y="3429000"/>
            <a:ext cx="2634605" cy="1435591"/>
          </a:xfrm>
        </p:spPr>
      </p:pic>
      <p:pic>
        <p:nvPicPr>
          <p:cNvPr id="15" name="Объект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18F648-6BA3-482D-B8B9-389A8BE15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01" y="3618419"/>
            <a:ext cx="1856232" cy="1844868"/>
          </a:xfrm>
          <a:prstGeom prst="rect">
            <a:avLst/>
          </a:prstGeom>
        </p:spPr>
      </p:pic>
      <p:pic>
        <p:nvPicPr>
          <p:cNvPr id="16" name="Объект 22">
            <a:extLst>
              <a:ext uri="{FF2B5EF4-FFF2-40B4-BE49-F238E27FC236}">
                <a16:creationId xmlns:a16="http://schemas.microsoft.com/office/drawing/2014/main" xmlns="" id="{5AF9F93C-D064-4DED-8B51-274BC2DD8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33" y="3764703"/>
            <a:ext cx="2757913" cy="1555147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270337D5-86E6-47C8-81EF-7252C1300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39" y="3417239"/>
            <a:ext cx="2199932" cy="2199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63FF5A-47EB-43B0-AA78-C7B6DB3CB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50" y="3512767"/>
            <a:ext cx="2154430" cy="18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E27D17-48AA-4E1D-AA8A-7AC3613F0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r="37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Picture 7" descr="A pink flower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A44984C1-A041-4D28-BA4F-32E584E67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769">
            <a:off x="3524717" y="4867122"/>
            <a:ext cx="2126493" cy="2011806"/>
          </a:xfrm>
          <a:prstGeom prst="rect">
            <a:avLst/>
          </a:prstGeom>
        </p:spPr>
      </p:pic>
      <p:pic>
        <p:nvPicPr>
          <p:cNvPr id="14" name="Picture 13" descr="A picture containing indoor, invertebrate, mollusk&#10;&#10;Description automatically generated">
            <a:extLst>
              <a:ext uri="{FF2B5EF4-FFF2-40B4-BE49-F238E27FC236}">
                <a16:creationId xmlns:a16="http://schemas.microsoft.com/office/drawing/2014/main" xmlns="" id="{4E23AECD-6FF5-457D-900C-E6CB15FD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0" y="4977818"/>
            <a:ext cx="3024178" cy="1347063"/>
          </a:xfrm>
          <a:prstGeom prst="rect">
            <a:avLst/>
          </a:prstGeom>
        </p:spPr>
      </p:pic>
      <p:pic>
        <p:nvPicPr>
          <p:cNvPr id="16" name="Picture 15" descr="A bunch of bananas&#10;&#10;Description automatically generated with medium confidence">
            <a:extLst>
              <a:ext uri="{FF2B5EF4-FFF2-40B4-BE49-F238E27FC236}">
                <a16:creationId xmlns:a16="http://schemas.microsoft.com/office/drawing/2014/main" xmlns="" id="{4387ED15-AF4E-4440-A3D5-F6153D337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5" y="5076311"/>
            <a:ext cx="2123440" cy="1593429"/>
          </a:xfrm>
          <a:prstGeom prst="rect">
            <a:avLst/>
          </a:prstGeom>
        </p:spPr>
      </p:pic>
      <p:pic>
        <p:nvPicPr>
          <p:cNvPr id="18" name="Picture 17" descr="A picture containing orange&#10;&#10;Description automatically generated">
            <a:extLst>
              <a:ext uri="{FF2B5EF4-FFF2-40B4-BE49-F238E27FC236}">
                <a16:creationId xmlns:a16="http://schemas.microsoft.com/office/drawing/2014/main" xmlns="" id="{3DEE7C19-87AC-435F-8899-1F212C119B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76" y="4719619"/>
            <a:ext cx="2836334" cy="2036780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4CA5F381-51D3-4C16-B13C-7BE4E034DDC2}"/>
              </a:ext>
            </a:extLst>
          </p:cNvPr>
          <p:cNvSpPr/>
          <p:nvPr/>
        </p:nvSpPr>
        <p:spPr>
          <a:xfrm>
            <a:off x="142240" y="185167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1° Factor: 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económico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0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>
            <a:extLst>
              <a:ext uri="{FF2B5EF4-FFF2-40B4-BE49-F238E27FC236}">
                <a16:creationId xmlns:a16="http://schemas.microsoft.com/office/drawing/2014/main" xmlns="" id="{2219E053-E184-41DA-B82D-1B1C1510C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8000"/>
          <a:stretch/>
        </p:blipFill>
        <p:spPr bwMode="auto">
          <a:xfrm>
            <a:off x="802640" y="1574800"/>
            <a:ext cx="10596880" cy="47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E7172F2-52C2-41A3-B341-EFDCBAD740B9}"/>
              </a:ext>
            </a:extLst>
          </p:cNvPr>
          <p:cNvSpPr/>
          <p:nvPr/>
        </p:nvSpPr>
        <p:spPr>
          <a:xfrm>
            <a:off x="111760" y="14224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1° Factor: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económico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3B9C85-710F-4AB2-B640-48FDAA88D102}"/>
              </a:ext>
            </a:extLst>
          </p:cNvPr>
          <p:cNvSpPr/>
          <p:nvPr/>
        </p:nvSpPr>
        <p:spPr>
          <a:xfrm>
            <a:off x="2692400" y="294640"/>
            <a:ext cx="87071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Índice mundial de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</a:t>
            </a:r>
            <a:r>
              <a:rPr lang="es-ES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precio de los alimentos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1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CB8E56-7064-4EFE-8F7B-27D08EF17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1"/>
          <a:stretch/>
        </p:blipFill>
        <p:spPr>
          <a:xfrm>
            <a:off x="-7772" y="0"/>
            <a:ext cx="12199772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6F600F9-B435-4C22-96DC-016307DEE120}"/>
              </a:ext>
            </a:extLst>
          </p:cNvPr>
          <p:cNvSpPr/>
          <p:nvPr/>
        </p:nvSpPr>
        <p:spPr>
          <a:xfrm>
            <a:off x="111760" y="10160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1° Factor: 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económico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xmlns="" id="{9E762FD1-693B-4435-8AC0-B6624FAE4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2" y="3789680"/>
            <a:ext cx="4606104" cy="27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8AC709-B511-42B0-8F23-56ED32DA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7" r="5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4F9D76-D4B5-4F69-A085-23734D93689A}"/>
              </a:ext>
            </a:extLst>
          </p:cNvPr>
          <p:cNvSpPr/>
          <p:nvPr/>
        </p:nvSpPr>
        <p:spPr>
          <a:xfrm>
            <a:off x="111760" y="10160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1° Factor: 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económico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961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09" y="1057289"/>
            <a:ext cx="4876800" cy="645284"/>
          </a:xfrm>
        </p:spPr>
        <p:txBody>
          <a:bodyPr rtlCol="0"/>
          <a:lstStyle/>
          <a:p>
            <a:pPr algn="ctr" rtl="0"/>
            <a:r>
              <a:rPr lang="en-US" dirty="0"/>
              <a:t>Crudo</a:t>
            </a:r>
            <a:endParaRPr lang="ru-RU" dirty="0"/>
          </a:p>
        </p:txBody>
      </p:sp>
      <p:pic>
        <p:nvPicPr>
          <p:cNvPr id="11" name="Рисунок 10" descr="Бумажные кораблики">
            <a:extLst>
              <a:ext uri="{FF2B5EF4-FFF2-40B4-BE49-F238E27FC236}">
                <a16:creationId xmlns:a16="http://schemas.microsoft.com/office/drawing/2014/main" xmlns="" id="{30FDF0A1-337F-4901-B663-86681B2274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E5B39E-73CB-4B96-BBFA-E350F71F2E1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30818" y="6292334"/>
            <a:ext cx="1522982" cy="182880"/>
          </a:xfrm>
        </p:spPr>
        <p:txBody>
          <a:bodyPr rtlCol="0"/>
          <a:lstStyle/>
          <a:p>
            <a:pPr rtl="0"/>
            <a:r>
              <a:rPr lang="ru-RU" sz="1100" dirty="0"/>
              <a:t>3 сентября 20XX г. 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8</a:t>
            </a:fld>
            <a:endParaRPr lang="ru-RU" sz="11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B54C8A5-BE03-4407-875F-4F88F224584B}"/>
              </a:ext>
            </a:extLst>
          </p:cNvPr>
          <p:cNvSpPr/>
          <p:nvPr/>
        </p:nvSpPr>
        <p:spPr>
          <a:xfrm>
            <a:off x="111760" y="10160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2° Factor: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político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E0385756-C63D-497E-8E05-B0F734ABEF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-19812"/>
            <a:ext cx="70612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7F5B1FE-FF52-4B26-8389-9D0407DB5C5D}"/>
              </a:ext>
            </a:extLst>
          </p:cNvPr>
          <p:cNvSpPr/>
          <p:nvPr/>
        </p:nvSpPr>
        <p:spPr>
          <a:xfrm>
            <a:off x="5614924" y="357417"/>
            <a:ext cx="1737360" cy="645285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28E87B9-967A-4FF1-9A66-340BB42731F4}"/>
              </a:ext>
            </a:extLst>
          </p:cNvPr>
          <p:cNvSpPr/>
          <p:nvPr/>
        </p:nvSpPr>
        <p:spPr>
          <a:xfrm>
            <a:off x="8516620" y="1615265"/>
            <a:ext cx="1465580" cy="535279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75CD299-8A15-4988-8D96-5CD35EA10B1E}"/>
              </a:ext>
            </a:extLst>
          </p:cNvPr>
          <p:cNvSpPr/>
          <p:nvPr/>
        </p:nvSpPr>
        <p:spPr>
          <a:xfrm>
            <a:off x="7974330" y="2155800"/>
            <a:ext cx="1465580" cy="485864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7398F74-6E60-4D36-9EF7-345EC2B8CC94}"/>
              </a:ext>
            </a:extLst>
          </p:cNvPr>
          <p:cNvSpPr/>
          <p:nvPr/>
        </p:nvSpPr>
        <p:spPr>
          <a:xfrm>
            <a:off x="9541256" y="2031766"/>
            <a:ext cx="913384" cy="345674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587C8A4-C04F-4DB2-A1C1-01E896CBE4C0}"/>
              </a:ext>
            </a:extLst>
          </p:cNvPr>
          <p:cNvSpPr/>
          <p:nvPr/>
        </p:nvSpPr>
        <p:spPr>
          <a:xfrm>
            <a:off x="7974330" y="3260364"/>
            <a:ext cx="1465580" cy="48586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FFCE30B-EA75-4BB7-A999-DB63F7FCE46F}"/>
              </a:ext>
            </a:extLst>
          </p:cNvPr>
          <p:cNvSpPr/>
          <p:nvPr/>
        </p:nvSpPr>
        <p:spPr>
          <a:xfrm>
            <a:off x="8075676" y="4772755"/>
            <a:ext cx="1465580" cy="48586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E3B8CB63-E12D-482C-9B8D-AA0A7D3DB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01" y="3570081"/>
            <a:ext cx="2905133" cy="290513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865" y="2213565"/>
            <a:ext cx="5251450" cy="1706880"/>
          </a:xfrm>
        </p:spPr>
        <p:txBody>
          <a:bodyPr rtlCol="0"/>
          <a:lstStyle/>
          <a:p>
            <a:pPr algn="ctr"/>
            <a:r>
              <a:rPr lang="ru-RU" sz="2000" dirty="0"/>
              <a:t>А</a:t>
            </a:r>
            <a:r>
              <a:rPr lang="es-ES" sz="2000" dirty="0"/>
              <a:t> diferencia de otras regiones del mundo, en América Latina coexisten grandes países productores con países importadores de crudo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xmlns="" id="{901FC92C-0B2E-4F5A-9D14-255ABD0C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50800"/>
            <a:ext cx="5283200" cy="4552357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4AB0D8F-DDE8-4008-A55C-3C9DC6505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537" y="1578341"/>
            <a:ext cx="5531977" cy="552933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FBC9A9A-C30E-4F30-9985-7ECFE94AD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11" y="3911600"/>
            <a:ext cx="2163212" cy="2476574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2760225-722F-4A87-82BA-9625A862F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89" y="3429000"/>
            <a:ext cx="3210567" cy="3332861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6FCB5753-DD12-4705-9B6B-61B1507203F1}"/>
              </a:ext>
            </a:extLst>
          </p:cNvPr>
          <p:cNvSpPr/>
          <p:nvPr/>
        </p:nvSpPr>
        <p:spPr>
          <a:xfrm>
            <a:off x="111760" y="101600"/>
            <a:ext cx="1666240" cy="1016000"/>
          </a:xfrm>
          <a:custGeom>
            <a:avLst/>
            <a:gdLst>
              <a:gd name="connsiteX0" fmla="*/ 0 w 2468880"/>
              <a:gd name="connsiteY0" fmla="*/ 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0 w 2468880"/>
              <a:gd name="connsiteY4" fmla="*/ 0 h 577205"/>
              <a:gd name="connsiteX0" fmla="*/ 233680 w 2468880"/>
              <a:gd name="connsiteY0" fmla="*/ 132080 h 577205"/>
              <a:gd name="connsiteX1" fmla="*/ 2468880 w 2468880"/>
              <a:gd name="connsiteY1" fmla="*/ 0 h 577205"/>
              <a:gd name="connsiteX2" fmla="*/ 2468880 w 2468880"/>
              <a:gd name="connsiteY2" fmla="*/ 577205 h 577205"/>
              <a:gd name="connsiteX3" fmla="*/ 0 w 2468880"/>
              <a:gd name="connsiteY3" fmla="*/ 577205 h 577205"/>
              <a:gd name="connsiteX4" fmla="*/ 233680 w 2468880"/>
              <a:gd name="connsiteY4" fmla="*/ 132080 h 577205"/>
              <a:gd name="connsiteX0" fmla="*/ 50800 w 2468880"/>
              <a:gd name="connsiteY0" fmla="*/ 0 h 597525"/>
              <a:gd name="connsiteX1" fmla="*/ 2468880 w 2468880"/>
              <a:gd name="connsiteY1" fmla="*/ 20320 h 597525"/>
              <a:gd name="connsiteX2" fmla="*/ 2468880 w 2468880"/>
              <a:gd name="connsiteY2" fmla="*/ 597525 h 597525"/>
              <a:gd name="connsiteX3" fmla="*/ 0 w 2468880"/>
              <a:gd name="connsiteY3" fmla="*/ 597525 h 597525"/>
              <a:gd name="connsiteX4" fmla="*/ 50800 w 2468880"/>
              <a:gd name="connsiteY4" fmla="*/ 0 h 597525"/>
              <a:gd name="connsiteX0" fmla="*/ 50800 w 2468880"/>
              <a:gd name="connsiteY0" fmla="*/ 0 h 861685"/>
              <a:gd name="connsiteX1" fmla="*/ 2468880 w 2468880"/>
              <a:gd name="connsiteY1" fmla="*/ 20320 h 861685"/>
              <a:gd name="connsiteX2" fmla="*/ 1950720 w 2468880"/>
              <a:gd name="connsiteY2" fmla="*/ 861685 h 861685"/>
              <a:gd name="connsiteX3" fmla="*/ 0 w 2468880"/>
              <a:gd name="connsiteY3" fmla="*/ 597525 h 861685"/>
              <a:gd name="connsiteX4" fmla="*/ 50800 w 2468880"/>
              <a:gd name="connsiteY4" fmla="*/ 0 h 8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861685">
                <a:moveTo>
                  <a:pt x="50800" y="0"/>
                </a:moveTo>
                <a:lnTo>
                  <a:pt x="2468880" y="20320"/>
                </a:lnTo>
                <a:lnTo>
                  <a:pt x="1950720" y="861685"/>
                </a:lnTo>
                <a:lnTo>
                  <a:pt x="0" y="597525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2° Factor: 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político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C17ACC-3556-4790-900D-87D92AFBC648}"/>
              </a:ext>
            </a:extLst>
          </p:cNvPr>
          <p:cNvSpPr txBox="1"/>
          <p:nvPr/>
        </p:nvSpPr>
        <p:spPr>
          <a:xfrm>
            <a:off x="319335" y="1117600"/>
            <a:ext cx="6511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Sanciones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contra Venezuela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829DE4E2-BB94-4970-BBA9-19A6118FD902}"/>
              </a:ext>
            </a:extLst>
          </p:cNvPr>
          <p:cNvGrpSpPr/>
          <p:nvPr/>
        </p:nvGrpSpPr>
        <p:grpSpPr>
          <a:xfrm>
            <a:off x="2428160" y="2361600"/>
            <a:ext cx="9136384" cy="3580320"/>
            <a:chOff x="2428160" y="2361600"/>
            <a:chExt cx="9136384" cy="3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xmlns="" id="{3021D422-FBC0-40A2-B738-2B3F1B4AECE8}"/>
                    </a:ext>
                  </a:extLst>
                </p14:cNvPr>
                <p14:cNvContentPartPr/>
                <p14:nvPr/>
              </p14:nvContentPartPr>
              <p14:xfrm>
                <a:off x="2428160" y="2439000"/>
                <a:ext cx="4662000" cy="114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21D422-FBC0-40A2-B738-2B3F1B4AEC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5520" y="2376360"/>
                  <a:ext cx="4787640" cy="12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xmlns="" id="{DD9A6815-8A32-43B3-BF85-C9CBE0AC0110}"/>
                    </a:ext>
                  </a:extLst>
                </p14:cNvPr>
                <p14:cNvContentPartPr/>
                <p14:nvPr/>
              </p14:nvContentPartPr>
              <p14:xfrm>
                <a:off x="6785240" y="2361600"/>
                <a:ext cx="266040" cy="56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9A6815-8A32-43B3-BF85-C9CBE0AC01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2240" y="2298960"/>
                  <a:ext cx="391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935767F6-6188-435C-831F-CB829CB874B6}"/>
                    </a:ext>
                  </a:extLst>
                </p14:cNvPr>
                <p14:cNvContentPartPr/>
                <p14:nvPr/>
              </p14:nvContentPartPr>
              <p14:xfrm>
                <a:off x="6830600" y="2448720"/>
                <a:ext cx="261360" cy="227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5767F6-6188-435C-831F-CB829CB874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7960" y="2385720"/>
                  <a:ext cx="387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xmlns="" id="{C7E139A5-78E5-441C-8658-8ABA387B0416}"/>
                    </a:ext>
                  </a:extLst>
                </p14:cNvPr>
                <p14:cNvContentPartPr/>
                <p14:nvPr/>
              </p14:nvContentPartPr>
              <p14:xfrm>
                <a:off x="9349464" y="3547920"/>
                <a:ext cx="2215080" cy="2394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E139A5-78E5-441C-8658-8ABA387B04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86464" y="3484920"/>
                  <a:ext cx="2340720" cy="251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07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9129448_TF89547415_Win32" id="{A4368E16-0369-4EE1-868F-E784F9A4E912}" vid="{A087578A-6C71-478F-A414-C705E5D241F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273A0-A4DF-47AA-BF1F-8758123399CE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для создания впечатления</Template>
  <TotalTime>880</TotalTime>
  <Words>189</Words>
  <Application>Microsoft Office PowerPoint</Application>
  <PresentationFormat>Произвольный</PresentationFormat>
  <Paragraphs>51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El impacto de las sanciones contra Rusia  en América Latina</vt:lpstr>
      <vt:lpstr>Презентация PowerPoint</vt:lpstr>
      <vt:lpstr>4 Factores</vt:lpstr>
      <vt:lpstr>Презентация PowerPoint</vt:lpstr>
      <vt:lpstr>Презентация PowerPoint</vt:lpstr>
      <vt:lpstr>Презентация PowerPoint</vt:lpstr>
      <vt:lpstr>Презентация PowerPoint</vt:lpstr>
      <vt:lpstr>Crudo</vt:lpstr>
      <vt:lpstr>Презентация PowerPoint</vt:lpstr>
      <vt:lpstr>Los precios de bienes básicos afectan directamente a la calidad de vida de población y originan conflictos sociales internos</vt:lpstr>
      <vt:lpstr>Презентация PowerPoint</vt:lpstr>
      <vt:lpstr>Relaciones entre Rusia y América Latina </vt:lpstr>
      <vt:lpstr>Nivel local                               Nivel global</vt:lpstr>
      <vt:lpstr>Conclusión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обзор</dc:title>
  <dc:creator>Alina Kunash</dc:creator>
  <cp:lastModifiedBy>Влад Василевский</cp:lastModifiedBy>
  <cp:revision>4</cp:revision>
  <dcterms:created xsi:type="dcterms:W3CDTF">2022-04-10T15:14:03Z</dcterms:created>
  <dcterms:modified xsi:type="dcterms:W3CDTF">2023-06-21T16:09:06Z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